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84" r:id="rId13"/>
    <p:sldId id="283" r:id="rId14"/>
    <p:sldId id="285" r:id="rId15"/>
    <p:sldId id="275" r:id="rId16"/>
    <p:sldId id="282" r:id="rId17"/>
    <p:sldId id="277" r:id="rId18"/>
    <p:sldId id="278" r:id="rId19"/>
    <p:sldId id="281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3612" autoAdjust="0"/>
  </p:normalViewPr>
  <p:slideViewPr>
    <p:cSldViewPr>
      <p:cViewPr varScale="1">
        <p:scale>
          <a:sx n="72" d="100"/>
          <a:sy n="72" d="100"/>
        </p:scale>
        <p:origin x="1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fin\&#1044;&#1086;&#1082;&#1091;&#1084;&#1077;&#1085;&#1090;&#1099;&#1050;&#1086;&#1084;&#1080;&#1090;&#1077;&#1090;&#1072;\&#1054;&#1041;&#1065;&#1040;&#1071;\&#1057;&#1083;&#1072;&#1081;&#1076;&#1099;%20&#1085;&#1072;%20&#1087;&#1091;&#1073;&#1083;&#1080;&#1095;&#1085;&#1099;&#1077;%20&#1089;&#1083;&#1091;&#1096;&#1072;&#1085;&#1080;&#1103;%20&#1087;&#1086;%20&#1073;&#1102;&#1076;&#1078;&#1077;&#1090;&#1091;%20&#1085;&#1072;%202016%20&#1075;&#1086;&#1076;\1.xlsm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fin\&#1044;&#1086;&#1082;&#1091;&#1084;&#1077;&#1085;&#1090;&#1099;&#1050;&#1086;&#1084;&#1080;&#1090;&#1077;&#1090;&#1072;\&#1054;&#1041;&#1065;&#1040;&#1071;\&#1057;&#1083;&#1072;&#1081;&#1076;&#1099;%20&#1085;&#1072;%20&#1087;&#1091;&#1073;&#1083;&#1080;&#1095;&#1085;&#1099;&#1077;%20&#1089;&#1083;&#1091;&#1096;&#1072;&#1085;&#1080;&#1103;%20&#1087;&#1086;%20&#1073;&#1102;&#1076;&#1078;&#1077;&#1090;&#1091;%20&#1085;&#1072;%202016%20&#1075;&#1086;&#1076;\1.xlsm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fin\&#1076;&#1086;&#1082;&#1091;&#1084;&#1077;&#1085;&#1090;&#1099;&#1082;&#1086;&#1084;&#1080;&#1090;&#1077;&#1090;&#1072;\&#1054;&#1041;&#1065;&#1040;&#1071;\&#1089;&#1083;&#1072;&#1081;&#1076;&#1099;%20&#1085;&#1072;%20&#1087;&#1091;&#1073;&#1083;&#1080;&#1095;&#1085;&#1099;&#1077;%20&#1089;&#1083;&#1091;&#1096;&#1072;&#1085;&#1080;&#1103;%20&#1085;&#1072;%202017%20&#1075;&#1086;&#1076;\&#1050;&#1085;&#1080;&#1075;&#1072;1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38400249711671"/>
          <c:y val="9.0778619432715119E-2"/>
          <c:w val="0.87461836447831565"/>
          <c:h val="0.772380852699921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5380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34870714598945"/>
                      <c:h val="9.8100040563739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2E4-4A9F-B99E-56E54977D2E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5276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2E4-4A9F-B99E-56E54977D2E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5430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2E4-4A9F-B99E-56E54977D2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отчет 2022</c:v>
                </c:pt>
                <c:pt idx="1">
                  <c:v> оценка 2023</c:v>
                </c:pt>
                <c:pt idx="2">
                  <c:v>прогноз 2024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5380</c:v>
                </c:pt>
                <c:pt idx="1">
                  <c:v>5276</c:v>
                </c:pt>
                <c:pt idx="2">
                  <c:v>5430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E4-4A9F-B99E-56E54977D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88016000"/>
        <c:axId val="88017536"/>
        <c:axId val="0"/>
      </c:bar3DChart>
      <c:catAx>
        <c:axId val="8801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8017536"/>
        <c:crosses val="autoZero"/>
        <c:auto val="1"/>
        <c:lblAlgn val="ctr"/>
        <c:lblOffset val="100"/>
        <c:noMultiLvlLbl val="0"/>
      </c:catAx>
      <c:valAx>
        <c:axId val="88017536"/>
        <c:scaling>
          <c:orientation val="minMax"/>
          <c:max val="6200"/>
          <c:min val="6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8801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en-US" baseline="0" dirty="0" smtClean="0"/>
                      <a:t> 443,5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95E-4C7C-8D87-7D5FAD6623D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en-US" baseline="0" dirty="0" smtClean="0"/>
                      <a:t> 766,5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95E-4C7C-8D87-7D5FAD6623D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en-US" baseline="0" dirty="0" smtClean="0"/>
                      <a:t> 137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95E-4C7C-8D87-7D5FAD6623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отчет 2022</c:v>
                </c:pt>
                <c:pt idx="1">
                  <c:v> оценка 2023</c:v>
                </c:pt>
                <c:pt idx="2">
                  <c:v> прогноз 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4003.7</c:v>
                </c:pt>
                <c:pt idx="1">
                  <c:v>4444.1000000000004</c:v>
                </c:pt>
                <c:pt idx="2" formatCode="0.00">
                  <c:v>4890.3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5E-4C7C-8D87-7D5FAD662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024768"/>
        <c:axId val="69034752"/>
      </c:barChart>
      <c:catAx>
        <c:axId val="69024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9034752"/>
        <c:crosses val="autoZero"/>
        <c:auto val="1"/>
        <c:lblAlgn val="ctr"/>
        <c:lblOffset val="100"/>
        <c:noMultiLvlLbl val="0"/>
      </c:catAx>
      <c:valAx>
        <c:axId val="69034752"/>
        <c:scaling>
          <c:orientation val="minMax"/>
          <c:max val="45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9024768"/>
        <c:crosses val="autoZero"/>
        <c:crossBetween val="between"/>
        <c:majorUnit val="500"/>
        <c:minorUnit val="250"/>
      </c:valAx>
      <c:dTable>
        <c:showHorzBorder val="1"/>
        <c:showVertBorder val="1"/>
        <c:showOutline val="1"/>
        <c:showKeys val="1"/>
      </c:dTable>
    </c:plotArea>
    <c:legend>
      <c:legendPos val="t"/>
      <c:layout>
        <c:manualLayout>
          <c:xMode val="edge"/>
          <c:yMode val="edge"/>
          <c:x val="9.5162267975674703E-2"/>
          <c:y val="5.5227523739192382E-2"/>
          <c:w val="0.2326480854492699"/>
          <c:h val="0.1188883424717515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рублей</a:t>
            </a:r>
          </a:p>
        </c:rich>
      </c:tx>
      <c:layout>
        <c:manualLayout>
          <c:xMode val="edge"/>
          <c:yMode val="edge"/>
          <c:x val="0.40122011076456932"/>
          <c:y val="0.145480088298178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741398934093976"/>
          <c:y val="0.30470388911036111"/>
          <c:w val="0.74924074204867863"/>
          <c:h val="0.505077772891305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solidFill>
              <a:srgbClr val="7030A0"/>
            </a:solidFill>
            <a:ln w="28575"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D83-42B3-BF41-B67F2BC152B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dirty="0" smtClean="0"/>
                      <a:t>62 015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D83-42B3-BF41-B67F2BC152B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dirty="0" smtClean="0"/>
                      <a:t>70 194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D83-42B3-BF41-B67F2BC152B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baseline="0" dirty="0" smtClean="0"/>
                      <a:t>75 051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D83-42B3-BF41-B67F2BC152B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отчет 2022</c:v>
                </c:pt>
                <c:pt idx="1">
                  <c:v> оценка 2023</c:v>
                </c:pt>
                <c:pt idx="2">
                  <c:v> прогноз 2024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62015</c:v>
                </c:pt>
                <c:pt idx="1">
                  <c:v>70194</c:v>
                </c:pt>
                <c:pt idx="2">
                  <c:v>75051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83-42B3-BF41-B67F2BC15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051904"/>
        <c:axId val="69053440"/>
      </c:barChart>
      <c:catAx>
        <c:axId val="6905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9053440"/>
        <c:crosses val="autoZero"/>
        <c:auto val="1"/>
        <c:lblAlgn val="ctr"/>
        <c:lblOffset val="100"/>
        <c:noMultiLvlLbl val="0"/>
      </c:catAx>
      <c:valAx>
        <c:axId val="69053440"/>
        <c:scaling>
          <c:orientation val="minMax"/>
        </c:scaling>
        <c:delete val="0"/>
        <c:axPos val="l"/>
        <c:numFmt formatCode="#,##0" sourceLinked="1"/>
        <c:majorTickMark val="out"/>
        <c:minorTickMark val="cross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69051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208630665725844"/>
          <c:y val="2.0711848882118692E-2"/>
          <c:w val="0.68949324867718165"/>
          <c:h val="0.845466421665603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rgbClr val="00B050"/>
            </a:solidFill>
            <a:ln w="28575"/>
          </c:spPr>
          <c:invertIfNegative val="0"/>
          <c:dPt>
            <c:idx val="0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01-5E0A-43EA-B450-D791620286B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E0A-43EA-B450-D791620286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отчет 2022</c:v>
                </c:pt>
                <c:pt idx="1">
                  <c:v> оценка 2023</c:v>
                </c:pt>
                <c:pt idx="2">
                  <c:v> прогноз 2024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320.5</c:v>
                </c:pt>
                <c:pt idx="1">
                  <c:v>343</c:v>
                </c:pt>
                <c:pt idx="2">
                  <c:v>363.7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0A-43EA-B450-D79162028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311488"/>
        <c:axId val="69325568"/>
        <c:axId val="0"/>
      </c:bar3DChart>
      <c:catAx>
        <c:axId val="6931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9325568"/>
        <c:crosses val="autoZero"/>
        <c:auto val="1"/>
        <c:lblAlgn val="ctr"/>
        <c:lblOffset val="100"/>
        <c:noMultiLvlLbl val="0"/>
      </c:catAx>
      <c:valAx>
        <c:axId val="69325568"/>
        <c:scaling>
          <c:orientation val="minMax"/>
          <c:max val="520"/>
          <c:min val="220"/>
        </c:scaling>
        <c:delete val="0"/>
        <c:axPos val="l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9311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407407407407406E-2"/>
                  <c:y val="-2.45587106676899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789215,5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845-4FB8-8124-BEE9AACF9C91}"/>
                </c:ext>
              </c:extLst>
            </c:dLbl>
            <c:dLbl>
              <c:idx val="1"/>
              <c:layout>
                <c:manualLayout>
                  <c:x val="-2.6234567901234566E-2"/>
                  <c:y val="-4.2977985388050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715990,1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845-4FB8-8124-BEE9AACF9C91}"/>
                </c:ext>
              </c:extLst>
            </c:dLbl>
            <c:dLbl>
              <c:idx val="2"/>
              <c:layout>
                <c:manualLayout>
                  <c:x val="-1.3888888888888888E-2"/>
                  <c:y val="-2.76285495011511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707737,8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845-4FB8-8124-BEE9AACF9C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789215.5</c:v>
                </c:pt>
                <c:pt idx="1">
                  <c:v>715990.1</c:v>
                </c:pt>
                <c:pt idx="2">
                  <c:v>707737.8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45-4FB8-8124-BEE9AACF9C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1851851851849E-2"/>
                  <c:y val="-4.29777436684574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787948,6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845-4FB8-8124-BEE9AACF9C91}"/>
                </c:ext>
              </c:extLst>
            </c:dLbl>
            <c:dLbl>
              <c:idx val="1"/>
              <c:layout>
                <c:manualLayout>
                  <c:x val="-9.2593807718479634E-3"/>
                  <c:y val="-5.52570990023023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714757,8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845-4FB8-8124-BEE9AACF9C91}"/>
                </c:ext>
              </c:extLst>
            </c:dLbl>
            <c:dLbl>
              <c:idx val="2"/>
              <c:layout>
                <c:manualLayout>
                  <c:x val="5.2469135802469133E-2"/>
                  <c:y val="-3.68380660015349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706505,5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845-4FB8-8124-BEE9AACF9C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787948.6</c:v>
                </c:pt>
                <c:pt idx="1">
                  <c:v>714757.8</c:v>
                </c:pt>
                <c:pt idx="2">
                  <c:v>706505.5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845-4FB8-8124-BEE9AACF9C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194"/>
        <c:shape val="cylinder"/>
        <c:axId val="69381120"/>
        <c:axId val="69391104"/>
        <c:axId val="88023936"/>
      </c:bar3DChart>
      <c:catAx>
        <c:axId val="69381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9391104"/>
        <c:crosses val="autoZero"/>
        <c:auto val="1"/>
        <c:lblAlgn val="ctr"/>
        <c:lblOffset val="100"/>
        <c:noMultiLvlLbl val="0"/>
      </c:catAx>
      <c:valAx>
        <c:axId val="6939110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69381120"/>
        <c:crosses val="autoZero"/>
        <c:crossBetween val="between"/>
      </c:valAx>
      <c:serAx>
        <c:axId val="88023936"/>
        <c:scaling>
          <c:orientation val="minMax"/>
        </c:scaling>
        <c:delete val="0"/>
        <c:axPos val="b"/>
        <c:majorTickMark val="out"/>
        <c:minorTickMark val="none"/>
        <c:tickLblPos val="nextTo"/>
        <c:crossAx val="69391104"/>
        <c:crosses val="autoZero"/>
      </c:ser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ru-RU" dirty="0" smtClean="0"/>
              <a:t>Собственные доходы                       Финансовая</a:t>
            </a:r>
            <a:r>
              <a:rPr lang="ru-RU" baseline="0" dirty="0" smtClean="0"/>
              <a:t> помощь</a:t>
            </a:r>
            <a:endParaRPr lang="ru-RU" dirty="0"/>
          </a:p>
        </c:rich>
      </c:tx>
      <c:layout>
        <c:manualLayout>
          <c:xMode val="edge"/>
          <c:yMode val="edge"/>
          <c:x val="0.13287802566345874"/>
          <c:y val="0.8911739502999143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2592592592592587E-3"/>
          <c:y val="0.20819842768792884"/>
          <c:w val="0.98302469135802473"/>
          <c:h val="0.68312427366976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203 942,8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90-4750-A774-81CD01E26E7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148502.9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90-4750-A774-81CD01E26E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23 960,4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90-4750-A774-81CD01E26E7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25213.8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90-4750-A774-81CD01E26E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5328E-3"/>
                  <c:y val="1.3997562881020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561</a:t>
                    </a:r>
                    <a:r>
                      <a:rPr lang="en-US" baseline="0" dirty="0" smtClean="0"/>
                      <a:t> 312,3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590-4750-A774-81CD01E26E7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545595.4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90-4750-A774-81CD01E26E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9976704"/>
        <c:axId val="80007168"/>
      </c:barChart>
      <c:catAx>
        <c:axId val="7997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0007168"/>
        <c:crosses val="autoZero"/>
        <c:auto val="1"/>
        <c:lblAlgn val="ctr"/>
        <c:lblOffset val="100"/>
        <c:noMultiLvlLbl val="0"/>
      </c:catAx>
      <c:valAx>
        <c:axId val="80007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9767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3500048605035394E-4"/>
          <c:y val="2.1816758766336729E-2"/>
          <c:w val="0.74664357927481284"/>
          <c:h val="0.168328519053438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73592542042909"/>
          <c:y val="0.35843432306810707"/>
          <c:w val="0.59625710421406741"/>
          <c:h val="0.4327132457499424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8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16842368989041"/>
          <c:y val="0.3584342618647679"/>
          <c:w val="0.59625710421406775"/>
          <c:h val="0.43271324574994197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3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0E3-4B8F-BDFE-E630C0EF8C9A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0E3-4B8F-BDFE-E630C0EF8C9A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0E3-4B8F-BDFE-E630C0EF8C9A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0E3-4B8F-BDFE-E630C0EF8C9A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80E3-4B8F-BDFE-E630C0EF8C9A}"/>
              </c:ext>
            </c:extLst>
          </c:dPt>
          <c:dLbls>
            <c:dLbl>
              <c:idx val="0"/>
              <c:layout>
                <c:manualLayout>
                  <c:x val="-0.16338613074022998"/>
                  <c:y val="-0.17731363402944197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Штрафы 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1,1%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(2 666,9 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0E3-4B8F-BDFE-E630C0EF8C9A}"/>
                </c:ext>
              </c:extLst>
            </c:dLbl>
            <c:dLbl>
              <c:idx val="1"/>
              <c:layout>
                <c:manualLayout>
                  <c:x val="-7.1288106060784229E-2"/>
                  <c:y val="-0.23165274339335432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Налоги на совокупный доход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9,7%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(22 085 тыс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E3-4B8F-BDFE-E630C0EF8C9A}"/>
                </c:ext>
              </c:extLst>
            </c:dLbl>
            <c:dLbl>
              <c:idx val="2"/>
              <c:layout>
                <c:manualLayout>
                  <c:x val="6.9135096810244157E-2"/>
                  <c:y val="-0.24844684508776055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Доходы от использования имущества </a:t>
                    </a: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7,5 %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(17 157,1 тыс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0E3-4B8F-BDFE-E630C0EF8C9A}"/>
                </c:ext>
              </c:extLst>
            </c:dLbl>
            <c:dLbl>
              <c:idx val="3"/>
              <c:layout>
                <c:manualLayout>
                  <c:x val="7.8273105066789139E-2"/>
                  <c:y val="-3.7977799944818216E-2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Остальные налоги и сборы </a:t>
                    </a: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2,9%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(6 506,4 тыс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0E3-4B8F-BDFE-E630C0EF8C9A}"/>
                </c:ext>
              </c:extLst>
            </c:dLbl>
            <c:dLbl>
              <c:idx val="4"/>
              <c:layout>
                <c:manualLayout>
                  <c:x val="5.2649817592420066E-2"/>
                  <c:y val="9.7721456692913447E-2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Акцизы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3,8 % 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(8 546 тыс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0E3-4B8F-BDFE-E630C0EF8C9A}"/>
                </c:ext>
              </c:extLst>
            </c:dLbl>
            <c:dLbl>
              <c:idx val="5"/>
              <c:layout>
                <c:manualLayout>
                  <c:x val="-1.1848550799094266E-2"/>
                  <c:y val="0.10577095315915699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25" b="0" i="0" u="none" strike="noStrike" kern="1200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Налог на доходы физических лиц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25" b="0" i="0" u="none" strike="noStrike" kern="1200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73,3%</a:t>
                    </a:r>
                    <a:endParaRPr lang="ru-RU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25" b="0" i="0" u="none" strike="noStrike" kern="1200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(167076,8тыс</a:t>
                    </a:r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0E3-4B8F-BDFE-E630C0EF8C9A}"/>
                </c:ext>
              </c:extLst>
            </c:dLbl>
            <c:dLbl>
              <c:idx val="6"/>
              <c:layout>
                <c:manualLayout>
                  <c:x val="-0.18648475581177368"/>
                  <c:y val="-0.1066548124732457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Государственная  пошлина </a:t>
                    </a:r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1,7%</a:t>
                    </a:r>
                    <a:endParaRPr lang="ru-RU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(3 865 тыс</a:t>
                    </a:r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. руб</a:t>
                    </a:r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.)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0E3-4B8F-BDFE-E630C0EF8C9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'5'!$B$7:$B$13</c:f>
              <c:numCache>
                <c:formatCode>General</c:formatCode>
                <c:ptCount val="7"/>
                <c:pt idx="0">
                  <c:v>1.8</c:v>
                </c:pt>
                <c:pt idx="1">
                  <c:v>7.8</c:v>
                </c:pt>
                <c:pt idx="2">
                  <c:v>11.3</c:v>
                </c:pt>
                <c:pt idx="3">
                  <c:v>3.5</c:v>
                </c:pt>
                <c:pt idx="4">
                  <c:v>4.0999999999999996</c:v>
                </c:pt>
                <c:pt idx="5">
                  <c:v>69.400000000000006</c:v>
                </c:pt>
                <c:pt idx="6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0E3-4B8F-BDFE-E630C0EF8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8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22855892700156"/>
          <c:y val="9.4648874992725701E-2"/>
          <c:w val="0.70076283003541373"/>
          <c:h val="0.90535112500727344"/>
        </c:manualLayout>
      </c:layout>
      <c:pie3DChart>
        <c:varyColors val="1"/>
        <c:ser>
          <c:idx val="0"/>
          <c:order val="0"/>
          <c:explosion val="24"/>
          <c:dLbls>
            <c:dLbl>
              <c:idx val="0"/>
              <c:layout>
                <c:manualLayout>
                  <c:x val="7.7031021724694074E-2"/>
                  <c:y val="-5.113623038859318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Социальная сфера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85</a:t>
                    </a:r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2EB-4351-8D55-A61556649FF4}"/>
                </c:ext>
              </c:extLst>
            </c:dLbl>
            <c:dLbl>
              <c:idx val="1"/>
              <c:layout>
                <c:manualLayout>
                  <c:x val="-4.8350188154191572E-2"/>
                  <c:y val="2.938050124266246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Межбюджетные трансферты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2,3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EB-4351-8D55-A61556649FF4}"/>
                </c:ext>
              </c:extLst>
            </c:dLbl>
            <c:dLbl>
              <c:idx val="2"/>
              <c:layout>
                <c:manualLayout>
                  <c:x val="-3.3431300003162252E-2"/>
                  <c:y val="-2.511039980627881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Общегосударственные вопросы-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10,1</a:t>
                    </a:r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2EB-4351-8D55-A61556649FF4}"/>
                </c:ext>
              </c:extLst>
            </c:dLbl>
            <c:dLbl>
              <c:idx val="3"/>
              <c:layout>
                <c:manualLayout>
                  <c:x val="-3.8873920880371976E-2"/>
                  <c:y val="-0.12023830105646766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Национальная экономика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1,6</a:t>
                    </a:r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2EB-4351-8D55-A61556649FF4}"/>
                </c:ext>
              </c:extLst>
            </c:dLbl>
            <c:dLbl>
              <c:idx val="4"/>
              <c:layout>
                <c:manualLayout>
                  <c:x val="0.13497268827259276"/>
                  <c:y val="-3.386442918018056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Жилищно-коммунальное хозяйство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0,3</a:t>
                    </a:r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2EB-4351-8D55-A61556649FF4}"/>
                </c:ext>
              </c:extLst>
            </c:dLbl>
            <c:dLbl>
              <c:idx val="5"/>
              <c:layout>
                <c:manualLayout>
                  <c:x val="0.10414135672887713"/>
                  <c:y val="6.8245724020082429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Прочие расходы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</a:t>
                    </a:r>
                  </a:p>
                  <a:p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0,7</a:t>
                    </a:r>
                  </a:p>
                  <a:p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2EB-4351-8D55-A61556649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Лист4!$C$111:$C$116</c:f>
              <c:numCache>
                <c:formatCode>0.0</c:formatCode>
                <c:ptCount val="6"/>
                <c:pt idx="0">
                  <c:v>82</c:v>
                </c:pt>
                <c:pt idx="1">
                  <c:v>2.7</c:v>
                </c:pt>
                <c:pt idx="2">
                  <c:v>12.7</c:v>
                </c:pt>
                <c:pt idx="3">
                  <c:v>1.4</c:v>
                </c:pt>
                <c:pt idx="4">
                  <c:v>0.1</c:v>
                </c:pt>
                <c:pt idx="5" formatCode="General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EB-4351-8D55-A61556649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01564-0EDD-4B09-BA12-9A330CF963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E0D5E6-AD9C-4327-BC7B-94D637CDCABD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НАЛОГОВЫЕ ДОХОДЫ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1F34849D-019B-4845-B822-E4C2D23FCCC2}" type="parTrans" cxnId="{365E66F0-35A5-4544-BF45-5F774E27E985}">
      <dgm:prSet/>
      <dgm:spPr/>
      <dgm:t>
        <a:bodyPr/>
        <a:lstStyle/>
        <a:p>
          <a:endParaRPr lang="ru-RU"/>
        </a:p>
      </dgm:t>
    </dgm:pt>
    <dgm:pt modelId="{C603728B-4A24-4B41-9324-5AA1FD2B0DC8}" type="sibTrans" cxnId="{365E66F0-35A5-4544-BF45-5F774E27E985}">
      <dgm:prSet/>
      <dgm:spPr/>
      <dgm:t>
        <a:bodyPr/>
        <a:lstStyle/>
        <a:p>
          <a:endParaRPr lang="ru-RU"/>
        </a:p>
      </dgm:t>
    </dgm:pt>
    <dgm:pt modelId="{1BBBC99B-E4AB-40A5-A810-62C0AEDF30B9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НЕНАЛОГОВЫЕ ДОХОДЫ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1FA1465F-1E3A-4188-A907-F3EAEE2CCCF1}" type="parTrans" cxnId="{32413D2E-2167-4163-931F-9E17F17ECB6C}">
      <dgm:prSet/>
      <dgm:spPr/>
      <dgm:t>
        <a:bodyPr/>
        <a:lstStyle/>
        <a:p>
          <a:endParaRPr lang="ru-RU"/>
        </a:p>
      </dgm:t>
    </dgm:pt>
    <dgm:pt modelId="{E57FA7BC-DDB3-4EAE-8525-477DE64B711B}" type="sibTrans" cxnId="{32413D2E-2167-4163-931F-9E17F17ECB6C}">
      <dgm:prSet/>
      <dgm:spPr/>
      <dgm:t>
        <a:bodyPr/>
        <a:lstStyle/>
        <a:p>
          <a:endParaRPr lang="ru-RU"/>
        </a:p>
      </dgm:t>
    </dgm:pt>
    <dgm:pt modelId="{48035F83-CE94-4415-BD4B-C93F44DFE43A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БЕЗВОЗМЕЗДНЫЕ ПОСТУПЛЕНИЯ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77D32448-F923-42B4-A6F9-093914757C88}" type="parTrans" cxnId="{6507205C-4976-4C7D-8B45-46B77C3F59A7}">
      <dgm:prSet/>
      <dgm:spPr/>
      <dgm:t>
        <a:bodyPr/>
        <a:lstStyle/>
        <a:p>
          <a:endParaRPr lang="ru-RU"/>
        </a:p>
      </dgm:t>
    </dgm:pt>
    <dgm:pt modelId="{4DE3CADE-7B85-43BF-8664-A4A7D1BF1A18}" type="sibTrans" cxnId="{6507205C-4976-4C7D-8B45-46B77C3F59A7}">
      <dgm:prSet/>
      <dgm:spPr/>
      <dgm:t>
        <a:bodyPr/>
        <a:lstStyle/>
        <a:p>
          <a:endParaRPr lang="ru-RU"/>
        </a:p>
      </dgm:t>
    </dgm:pt>
    <dgm:pt modelId="{CC7397E4-EAD6-4BAC-84BB-33A5992A14F9}">
      <dgm:prSet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лиц; госпошлина; налоги, взимаемые по специальным налоговым режимам и т.д.)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C606E82-A91C-42AD-BBE1-1016DDC7D97D}" type="parTrans" cxnId="{8A50AC41-A21E-418D-8118-AA61E7BC8429}">
      <dgm:prSet/>
      <dgm:spPr/>
      <dgm:t>
        <a:bodyPr/>
        <a:lstStyle/>
        <a:p>
          <a:endParaRPr lang="ru-RU"/>
        </a:p>
      </dgm:t>
    </dgm:pt>
    <dgm:pt modelId="{F445DED7-22B5-4112-9A9B-DF676E96C568}" type="sibTrans" cxnId="{8A50AC41-A21E-418D-8118-AA61E7BC8429}">
      <dgm:prSet/>
      <dgm:spPr/>
      <dgm:t>
        <a:bodyPr/>
        <a:lstStyle/>
        <a:p>
          <a:endParaRPr lang="ru-RU"/>
        </a:p>
      </dgm:t>
    </dgm:pt>
    <dgm:pt modelId="{C746BD93-39C3-4BE4-9681-66B2228EB6FB}">
      <dgm:prSet custT="1"/>
      <dgm:spPr/>
      <dgm:t>
        <a:bodyPr/>
        <a:lstStyle/>
        <a:p>
          <a:r>
            <a:rPr lang="ru-RU" sz="1400" dirty="0" smtClean="0"/>
            <a:t>Платежи, которые включают в себя возмездные операции от прямого предоставления муниципальным образованием в пользование имущества и земельных участков, от различного вида услуг, а также платежи в виде штрафов или иных санкций за нарушение законодательства и другие.</a:t>
          </a:r>
          <a:endParaRPr lang="ru-RU" sz="1400" dirty="0"/>
        </a:p>
      </dgm:t>
    </dgm:pt>
    <dgm:pt modelId="{02B499A3-DEAA-4D80-B632-5C211B9C9F9E}" type="parTrans" cxnId="{890C41C2-E9A1-420A-B705-6EF2F13C35D4}">
      <dgm:prSet/>
      <dgm:spPr/>
      <dgm:t>
        <a:bodyPr/>
        <a:lstStyle/>
        <a:p>
          <a:endParaRPr lang="ru-RU"/>
        </a:p>
      </dgm:t>
    </dgm:pt>
    <dgm:pt modelId="{AE9F6204-96B3-4F0A-902B-AB803AF59E39}" type="sibTrans" cxnId="{890C41C2-E9A1-420A-B705-6EF2F13C35D4}">
      <dgm:prSet/>
      <dgm:spPr/>
      <dgm:t>
        <a:bodyPr/>
        <a:lstStyle/>
        <a:p>
          <a:endParaRPr lang="ru-RU"/>
        </a:p>
      </dgm:t>
    </dgm:pt>
    <dgm:pt modelId="{43FEB27A-E3CD-4B19-94B1-C35FA491316F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в бюджет на безвозмездной и безвозвратной основе из федерального и краевого бюджета (дотации, субсидии, субвенции, а также перечисления от физических и юридических лиц (кроме налоговых и неналоговых доходов).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AD6A146-BA13-4FAC-8EAA-A2808C7D4B8E}" type="parTrans" cxnId="{9A5DD5BB-49FF-467A-84E9-FE802680E27B}">
      <dgm:prSet/>
      <dgm:spPr/>
      <dgm:t>
        <a:bodyPr/>
        <a:lstStyle/>
        <a:p>
          <a:endParaRPr lang="ru-RU"/>
        </a:p>
      </dgm:t>
    </dgm:pt>
    <dgm:pt modelId="{C23BBD25-9909-4992-93F2-49D68D49AEBF}" type="sibTrans" cxnId="{9A5DD5BB-49FF-467A-84E9-FE802680E27B}">
      <dgm:prSet/>
      <dgm:spPr/>
      <dgm:t>
        <a:bodyPr/>
        <a:lstStyle/>
        <a:p>
          <a:endParaRPr lang="ru-RU"/>
        </a:p>
      </dgm:t>
    </dgm:pt>
    <dgm:pt modelId="{6283775C-7347-4266-832A-171E0C02DF6D}" type="pres">
      <dgm:prSet presAssocID="{B4E01564-0EDD-4B09-BA12-9A330CF963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A821E-3773-48B2-99C3-F67C81D1B8D0}" type="pres">
      <dgm:prSet presAssocID="{30E0D5E6-AD9C-4327-BC7B-94D637CDCABD}" presName="parentLin" presStyleCnt="0"/>
      <dgm:spPr/>
    </dgm:pt>
    <dgm:pt modelId="{B15F00D0-CB02-46FE-A591-AF68EB436886}" type="pres">
      <dgm:prSet presAssocID="{30E0D5E6-AD9C-4327-BC7B-94D637CDCAB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A99225F-F681-4E4A-9076-347703D596F5}" type="pres">
      <dgm:prSet presAssocID="{30E0D5E6-AD9C-4327-BC7B-94D637CDCABD}" presName="parentText" presStyleLbl="node1" presStyleIdx="0" presStyleCnt="3" custScaleY="25514" custLinFactNeighborY="-64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1DB56-54A1-4174-AB64-6F863A0CDF0B}" type="pres">
      <dgm:prSet presAssocID="{30E0D5E6-AD9C-4327-BC7B-94D637CDCABD}" presName="negativeSpace" presStyleCnt="0"/>
      <dgm:spPr/>
    </dgm:pt>
    <dgm:pt modelId="{F5ADBB36-942A-4CFD-A977-2A116E6F5C50}" type="pres">
      <dgm:prSet presAssocID="{30E0D5E6-AD9C-4327-BC7B-94D637CDCABD}" presName="childText" presStyleLbl="conFgAcc1" presStyleIdx="0" presStyleCnt="3" custScaleY="57169" custLinFactY="-61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31C30-D61F-45D1-ACAE-9EE89E44F192}" type="pres">
      <dgm:prSet presAssocID="{C603728B-4A24-4B41-9324-5AA1FD2B0DC8}" presName="spaceBetweenRectangles" presStyleCnt="0"/>
      <dgm:spPr/>
    </dgm:pt>
    <dgm:pt modelId="{CB1E2557-D1B0-47C1-B9D3-094DECED0AC7}" type="pres">
      <dgm:prSet presAssocID="{1BBBC99B-E4AB-40A5-A810-62C0AEDF30B9}" presName="parentLin" presStyleCnt="0"/>
      <dgm:spPr/>
    </dgm:pt>
    <dgm:pt modelId="{D0FDCBD2-D17F-48A0-ABA6-EC6F6BE91E4A}" type="pres">
      <dgm:prSet presAssocID="{1BBBC99B-E4AB-40A5-A810-62C0AEDF30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5801AEA-AAE0-468E-892B-B58002631679}" type="pres">
      <dgm:prSet presAssocID="{1BBBC99B-E4AB-40A5-A810-62C0AEDF30B9}" presName="parentText" presStyleLbl="node1" presStyleIdx="1" presStyleCnt="3" custScaleY="28447" custLinFactNeighborY="-27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08B11-E6CD-4427-A48B-A2923B1D3AC9}" type="pres">
      <dgm:prSet presAssocID="{1BBBC99B-E4AB-40A5-A810-62C0AEDF30B9}" presName="negativeSpace" presStyleCnt="0"/>
      <dgm:spPr/>
    </dgm:pt>
    <dgm:pt modelId="{D5D38C1A-F141-40B0-95E6-6682D6E79230}" type="pres">
      <dgm:prSet presAssocID="{1BBBC99B-E4AB-40A5-A810-62C0AEDF30B9}" presName="childText" presStyleLbl="conFgAcc1" presStyleIdx="1" presStyleCnt="3" custScaleY="54451" custLinFactNeighborY="47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BBBFF-94A5-4281-8E63-68508DD6D3FE}" type="pres">
      <dgm:prSet presAssocID="{E57FA7BC-DDB3-4EAE-8525-477DE64B711B}" presName="spaceBetweenRectangles" presStyleCnt="0"/>
      <dgm:spPr/>
    </dgm:pt>
    <dgm:pt modelId="{712BEBA6-F30E-4520-969F-8354C402BB86}" type="pres">
      <dgm:prSet presAssocID="{48035F83-CE94-4415-BD4B-C93F44DFE43A}" presName="parentLin" presStyleCnt="0"/>
      <dgm:spPr/>
    </dgm:pt>
    <dgm:pt modelId="{220C12E0-EA68-49FC-A4C9-AC8DEF058BCD}" type="pres">
      <dgm:prSet presAssocID="{48035F83-CE94-4415-BD4B-C93F44DFE43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D1C032F-BDE6-4564-BE57-E2D27B58BAEA}" type="pres">
      <dgm:prSet presAssocID="{48035F83-CE94-4415-BD4B-C93F44DFE43A}" presName="parentText" presStyleLbl="node1" presStyleIdx="2" presStyleCnt="3" custScaleX="117680" custScaleY="27764" custLinFactNeighborY="6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97CAA-BD4D-4AFE-98C2-ADECEB17872D}" type="pres">
      <dgm:prSet presAssocID="{48035F83-CE94-4415-BD4B-C93F44DFE43A}" presName="negativeSpace" presStyleCnt="0"/>
      <dgm:spPr/>
    </dgm:pt>
    <dgm:pt modelId="{DB83621F-B091-4425-9E59-E2CF9F41E743}" type="pres">
      <dgm:prSet presAssocID="{48035F83-CE94-4415-BD4B-C93F44DFE43A}" presName="childText" presStyleLbl="conFgAcc1" presStyleIdx="2" presStyleCnt="3" custScaleY="54816" custLinFactNeighborY="90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0C41C2-E9A1-420A-B705-6EF2F13C35D4}" srcId="{1BBBC99B-E4AB-40A5-A810-62C0AEDF30B9}" destId="{C746BD93-39C3-4BE4-9681-66B2228EB6FB}" srcOrd="0" destOrd="0" parTransId="{02B499A3-DEAA-4D80-B632-5C211B9C9F9E}" sibTransId="{AE9F6204-96B3-4F0A-902B-AB803AF59E39}"/>
    <dgm:cxn modelId="{09CD350D-F1C6-4AF5-9F6C-D01D0D8BBE3B}" type="presOf" srcId="{30E0D5E6-AD9C-4327-BC7B-94D637CDCABD}" destId="{B15F00D0-CB02-46FE-A591-AF68EB436886}" srcOrd="0" destOrd="0" presId="urn:microsoft.com/office/officeart/2005/8/layout/list1"/>
    <dgm:cxn modelId="{09B3EE39-68A0-4018-B4AA-43E889CE713F}" type="presOf" srcId="{1BBBC99B-E4AB-40A5-A810-62C0AEDF30B9}" destId="{B5801AEA-AAE0-468E-892B-B58002631679}" srcOrd="1" destOrd="0" presId="urn:microsoft.com/office/officeart/2005/8/layout/list1"/>
    <dgm:cxn modelId="{8A50AC41-A21E-418D-8118-AA61E7BC8429}" srcId="{30E0D5E6-AD9C-4327-BC7B-94D637CDCABD}" destId="{CC7397E4-EAD6-4BAC-84BB-33A5992A14F9}" srcOrd="0" destOrd="0" parTransId="{6C606E82-A91C-42AD-BBE1-1016DDC7D97D}" sibTransId="{F445DED7-22B5-4112-9A9B-DF676E96C568}"/>
    <dgm:cxn modelId="{6F986975-7336-4BE3-B1B2-9CEC2C9231D4}" type="presOf" srcId="{48035F83-CE94-4415-BD4B-C93F44DFE43A}" destId="{220C12E0-EA68-49FC-A4C9-AC8DEF058BCD}" srcOrd="0" destOrd="0" presId="urn:microsoft.com/office/officeart/2005/8/layout/list1"/>
    <dgm:cxn modelId="{9457111B-2C76-4849-A46F-2A14DB62391A}" type="presOf" srcId="{C746BD93-39C3-4BE4-9681-66B2228EB6FB}" destId="{D5D38C1A-F141-40B0-95E6-6682D6E79230}" srcOrd="0" destOrd="0" presId="urn:microsoft.com/office/officeart/2005/8/layout/list1"/>
    <dgm:cxn modelId="{EB647ECA-7E9E-4FBE-B725-BF2E80CFED8D}" type="presOf" srcId="{B4E01564-0EDD-4B09-BA12-9A330CF963A7}" destId="{6283775C-7347-4266-832A-171E0C02DF6D}" srcOrd="0" destOrd="0" presId="urn:microsoft.com/office/officeart/2005/8/layout/list1"/>
    <dgm:cxn modelId="{9A5DD5BB-49FF-467A-84E9-FE802680E27B}" srcId="{48035F83-CE94-4415-BD4B-C93F44DFE43A}" destId="{43FEB27A-E3CD-4B19-94B1-C35FA491316F}" srcOrd="0" destOrd="0" parTransId="{8AD6A146-BA13-4FAC-8EAA-A2808C7D4B8E}" sibTransId="{C23BBD25-9909-4992-93F2-49D68D49AEBF}"/>
    <dgm:cxn modelId="{6507205C-4976-4C7D-8B45-46B77C3F59A7}" srcId="{B4E01564-0EDD-4B09-BA12-9A330CF963A7}" destId="{48035F83-CE94-4415-BD4B-C93F44DFE43A}" srcOrd="2" destOrd="0" parTransId="{77D32448-F923-42B4-A6F9-093914757C88}" sibTransId="{4DE3CADE-7B85-43BF-8664-A4A7D1BF1A18}"/>
    <dgm:cxn modelId="{365E66F0-35A5-4544-BF45-5F774E27E985}" srcId="{B4E01564-0EDD-4B09-BA12-9A330CF963A7}" destId="{30E0D5E6-AD9C-4327-BC7B-94D637CDCABD}" srcOrd="0" destOrd="0" parTransId="{1F34849D-019B-4845-B822-E4C2D23FCCC2}" sibTransId="{C603728B-4A24-4B41-9324-5AA1FD2B0DC8}"/>
    <dgm:cxn modelId="{9FC0C3E8-5FBF-42B5-9352-08E46A5AB545}" type="presOf" srcId="{CC7397E4-EAD6-4BAC-84BB-33A5992A14F9}" destId="{F5ADBB36-942A-4CFD-A977-2A116E6F5C50}" srcOrd="0" destOrd="0" presId="urn:microsoft.com/office/officeart/2005/8/layout/list1"/>
    <dgm:cxn modelId="{5D4064F8-5A3C-4765-B082-CD32BC385205}" type="presOf" srcId="{48035F83-CE94-4415-BD4B-C93F44DFE43A}" destId="{ED1C032F-BDE6-4564-BE57-E2D27B58BAEA}" srcOrd="1" destOrd="0" presId="urn:microsoft.com/office/officeart/2005/8/layout/list1"/>
    <dgm:cxn modelId="{D3FB65BE-5ECD-4991-9397-539694077056}" type="presOf" srcId="{30E0D5E6-AD9C-4327-BC7B-94D637CDCABD}" destId="{5A99225F-F681-4E4A-9076-347703D596F5}" srcOrd="1" destOrd="0" presId="urn:microsoft.com/office/officeart/2005/8/layout/list1"/>
    <dgm:cxn modelId="{07D5BD07-343B-47DE-A7DA-631B351E4FF1}" type="presOf" srcId="{1BBBC99B-E4AB-40A5-A810-62C0AEDF30B9}" destId="{D0FDCBD2-D17F-48A0-ABA6-EC6F6BE91E4A}" srcOrd="0" destOrd="0" presId="urn:microsoft.com/office/officeart/2005/8/layout/list1"/>
    <dgm:cxn modelId="{9F55E02A-C9B1-4A8A-81C1-4D7D6FACB49C}" type="presOf" srcId="{43FEB27A-E3CD-4B19-94B1-C35FA491316F}" destId="{DB83621F-B091-4425-9E59-E2CF9F41E743}" srcOrd="0" destOrd="0" presId="urn:microsoft.com/office/officeart/2005/8/layout/list1"/>
    <dgm:cxn modelId="{32413D2E-2167-4163-931F-9E17F17ECB6C}" srcId="{B4E01564-0EDD-4B09-BA12-9A330CF963A7}" destId="{1BBBC99B-E4AB-40A5-A810-62C0AEDF30B9}" srcOrd="1" destOrd="0" parTransId="{1FA1465F-1E3A-4188-A907-F3EAEE2CCCF1}" sibTransId="{E57FA7BC-DDB3-4EAE-8525-477DE64B711B}"/>
    <dgm:cxn modelId="{92F0D9E8-D403-45F4-ADB6-099FA6172BFC}" type="presParOf" srcId="{6283775C-7347-4266-832A-171E0C02DF6D}" destId="{0EAA821E-3773-48B2-99C3-F67C81D1B8D0}" srcOrd="0" destOrd="0" presId="urn:microsoft.com/office/officeart/2005/8/layout/list1"/>
    <dgm:cxn modelId="{8369FA93-D308-4DDD-B393-37E5F88B4D02}" type="presParOf" srcId="{0EAA821E-3773-48B2-99C3-F67C81D1B8D0}" destId="{B15F00D0-CB02-46FE-A591-AF68EB436886}" srcOrd="0" destOrd="0" presId="urn:microsoft.com/office/officeart/2005/8/layout/list1"/>
    <dgm:cxn modelId="{2E6983E3-DFC8-4585-847B-B98905C0B170}" type="presParOf" srcId="{0EAA821E-3773-48B2-99C3-F67C81D1B8D0}" destId="{5A99225F-F681-4E4A-9076-347703D596F5}" srcOrd="1" destOrd="0" presId="urn:microsoft.com/office/officeart/2005/8/layout/list1"/>
    <dgm:cxn modelId="{11EE19C6-1573-48D7-9944-D6AB4E247847}" type="presParOf" srcId="{6283775C-7347-4266-832A-171E0C02DF6D}" destId="{D981DB56-54A1-4174-AB64-6F863A0CDF0B}" srcOrd="1" destOrd="0" presId="urn:microsoft.com/office/officeart/2005/8/layout/list1"/>
    <dgm:cxn modelId="{EC1F0652-572E-470A-80BB-E6DEF3D8F76E}" type="presParOf" srcId="{6283775C-7347-4266-832A-171E0C02DF6D}" destId="{F5ADBB36-942A-4CFD-A977-2A116E6F5C50}" srcOrd="2" destOrd="0" presId="urn:microsoft.com/office/officeart/2005/8/layout/list1"/>
    <dgm:cxn modelId="{E0F1268D-D063-4BB7-865F-E23CD4421AE7}" type="presParOf" srcId="{6283775C-7347-4266-832A-171E0C02DF6D}" destId="{B0C31C30-D61F-45D1-ACAE-9EE89E44F192}" srcOrd="3" destOrd="0" presId="urn:microsoft.com/office/officeart/2005/8/layout/list1"/>
    <dgm:cxn modelId="{F0C13618-CA27-4405-A281-B43B1A4FCA4B}" type="presParOf" srcId="{6283775C-7347-4266-832A-171E0C02DF6D}" destId="{CB1E2557-D1B0-47C1-B9D3-094DECED0AC7}" srcOrd="4" destOrd="0" presId="urn:microsoft.com/office/officeart/2005/8/layout/list1"/>
    <dgm:cxn modelId="{4AC7190B-4B6E-4F72-A1E8-9DD133F30F9B}" type="presParOf" srcId="{CB1E2557-D1B0-47C1-B9D3-094DECED0AC7}" destId="{D0FDCBD2-D17F-48A0-ABA6-EC6F6BE91E4A}" srcOrd="0" destOrd="0" presId="urn:microsoft.com/office/officeart/2005/8/layout/list1"/>
    <dgm:cxn modelId="{9F1AA883-FFDE-411A-98BA-A76407457E66}" type="presParOf" srcId="{CB1E2557-D1B0-47C1-B9D3-094DECED0AC7}" destId="{B5801AEA-AAE0-468E-892B-B58002631679}" srcOrd="1" destOrd="0" presId="urn:microsoft.com/office/officeart/2005/8/layout/list1"/>
    <dgm:cxn modelId="{D88841AB-62A2-42E6-8929-D21285CDF871}" type="presParOf" srcId="{6283775C-7347-4266-832A-171E0C02DF6D}" destId="{A3408B11-E6CD-4427-A48B-A2923B1D3AC9}" srcOrd="5" destOrd="0" presId="urn:microsoft.com/office/officeart/2005/8/layout/list1"/>
    <dgm:cxn modelId="{F731976E-7936-4C93-973F-1CA9DAC19CCA}" type="presParOf" srcId="{6283775C-7347-4266-832A-171E0C02DF6D}" destId="{D5D38C1A-F141-40B0-95E6-6682D6E79230}" srcOrd="6" destOrd="0" presId="urn:microsoft.com/office/officeart/2005/8/layout/list1"/>
    <dgm:cxn modelId="{69FB83AF-E5EF-401D-BF59-24AD8E0B72C4}" type="presParOf" srcId="{6283775C-7347-4266-832A-171E0C02DF6D}" destId="{87FBBBFF-94A5-4281-8E63-68508DD6D3FE}" srcOrd="7" destOrd="0" presId="urn:microsoft.com/office/officeart/2005/8/layout/list1"/>
    <dgm:cxn modelId="{5C9A9AE3-FCC1-443E-AFCE-D3291ACE3334}" type="presParOf" srcId="{6283775C-7347-4266-832A-171E0C02DF6D}" destId="{712BEBA6-F30E-4520-969F-8354C402BB86}" srcOrd="8" destOrd="0" presId="urn:microsoft.com/office/officeart/2005/8/layout/list1"/>
    <dgm:cxn modelId="{DDFB9C9D-53B4-4B7F-BD87-EF1D6B923CAC}" type="presParOf" srcId="{712BEBA6-F30E-4520-969F-8354C402BB86}" destId="{220C12E0-EA68-49FC-A4C9-AC8DEF058BCD}" srcOrd="0" destOrd="0" presId="urn:microsoft.com/office/officeart/2005/8/layout/list1"/>
    <dgm:cxn modelId="{6122CC09-B6D0-47BF-9626-9E2B25C05C8D}" type="presParOf" srcId="{712BEBA6-F30E-4520-969F-8354C402BB86}" destId="{ED1C032F-BDE6-4564-BE57-E2D27B58BAEA}" srcOrd="1" destOrd="0" presId="urn:microsoft.com/office/officeart/2005/8/layout/list1"/>
    <dgm:cxn modelId="{71BCFCDA-988C-4B11-941B-7A385E3BE23C}" type="presParOf" srcId="{6283775C-7347-4266-832A-171E0C02DF6D}" destId="{4C497CAA-BD4D-4AFE-98C2-ADECEB17872D}" srcOrd="9" destOrd="0" presId="urn:microsoft.com/office/officeart/2005/8/layout/list1"/>
    <dgm:cxn modelId="{309F4355-1840-4D20-9117-CC6894A63EA6}" type="presParOf" srcId="{6283775C-7347-4266-832A-171E0C02DF6D}" destId="{DB83621F-B091-4425-9E59-E2CF9F41E7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DBB36-942A-4CFD-A977-2A116E6F5C50}">
      <dsp:nvSpPr>
        <dsp:cNvPr id="0" name=""/>
        <dsp:cNvSpPr/>
      </dsp:nvSpPr>
      <dsp:spPr>
        <a:xfrm>
          <a:off x="0" y="512599"/>
          <a:ext cx="7272808" cy="12677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лиц; госпошлина; налоги, взимаемые по специальным налоговым режимам и т.д.)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12599"/>
        <a:ext cx="7272808" cy="1267779"/>
      </dsp:txXfrm>
    </dsp:sp>
    <dsp:sp modelId="{5A99225F-F681-4E4A-9076-347703D596F5}">
      <dsp:nvSpPr>
        <dsp:cNvPr id="0" name=""/>
        <dsp:cNvSpPr/>
      </dsp:nvSpPr>
      <dsp:spPr>
        <a:xfrm>
          <a:off x="363640" y="231342"/>
          <a:ext cx="5090965" cy="482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НАЛОГОВЫЕ ДОХОДЫ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7171" y="254873"/>
        <a:ext cx="5043903" cy="434968"/>
      </dsp:txXfrm>
    </dsp:sp>
    <dsp:sp modelId="{D5D38C1A-F141-40B0-95E6-6682D6E79230}">
      <dsp:nvSpPr>
        <dsp:cNvPr id="0" name=""/>
        <dsp:cNvSpPr/>
      </dsp:nvSpPr>
      <dsp:spPr>
        <a:xfrm>
          <a:off x="0" y="2364320"/>
          <a:ext cx="7272808" cy="12075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Платежи, которые включают в себя возмездные операции от прямого предоставления муниципальным образованием в пользование имущества и земельных участков, от различного вида услуг, а также платежи в виде штрафов или иных санкций за нарушение законодательства и другие.</a:t>
          </a:r>
          <a:endParaRPr lang="ru-RU" sz="1400" kern="1200" dirty="0"/>
        </a:p>
      </dsp:txBody>
      <dsp:txXfrm>
        <a:off x="0" y="2364320"/>
        <a:ext cx="7272808" cy="1207505"/>
      </dsp:txXfrm>
    </dsp:sp>
    <dsp:sp modelId="{B5801AEA-AAE0-468E-892B-B58002631679}">
      <dsp:nvSpPr>
        <dsp:cNvPr id="0" name=""/>
        <dsp:cNvSpPr/>
      </dsp:nvSpPr>
      <dsp:spPr>
        <a:xfrm>
          <a:off x="363640" y="2081524"/>
          <a:ext cx="5090965" cy="537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НЕНАЛОГОВЫЕ ДОХОДЫ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9876" y="2107760"/>
        <a:ext cx="5038493" cy="484971"/>
      </dsp:txXfrm>
    </dsp:sp>
    <dsp:sp modelId="{DB83621F-B091-4425-9E59-E2CF9F41E743}">
      <dsp:nvSpPr>
        <dsp:cNvPr id="0" name=""/>
        <dsp:cNvSpPr/>
      </dsp:nvSpPr>
      <dsp:spPr>
        <a:xfrm>
          <a:off x="0" y="4184996"/>
          <a:ext cx="7272808" cy="121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в бюджет на безвозмездной и безвозвратной основе из федерального и краевого бюджета (дотации, субсидии, субвенции, а также перечисления от физических и юридических лиц (кроме налоговых и неналоговых доходов).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184996"/>
        <a:ext cx="7272808" cy="1215599"/>
      </dsp:txXfrm>
    </dsp:sp>
    <dsp:sp modelId="{ED1C032F-BDE6-4564-BE57-E2D27B58BAEA}">
      <dsp:nvSpPr>
        <dsp:cNvPr id="0" name=""/>
        <dsp:cNvSpPr/>
      </dsp:nvSpPr>
      <dsp:spPr>
        <a:xfrm>
          <a:off x="363640" y="3876476"/>
          <a:ext cx="5991048" cy="524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БЕЗВОЗМЕЗДНЫЕ ПОСТУПЛЕНИЯ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9246" y="3902082"/>
        <a:ext cx="5939836" cy="473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0.13251</cdr:x>
      <cdr:y>0.01733</cdr:y>
    </cdr:from>
    <cdr:to>
      <cdr:x>0.32348</cdr:x>
      <cdr:y>0.15547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1090464" y="71710"/>
          <a:ext cx="1571650" cy="571471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Профицит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 сумме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1266,9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0.40451</cdr:x>
      <cdr:y>0.10436</cdr:y>
    </cdr:from>
    <cdr:to>
      <cdr:x>0.59549</cdr:x>
      <cdr:y>0.2425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>
          <a:off x="3328955" y="431750"/>
          <a:ext cx="1571690" cy="571489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Профицит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 сумме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1232,3 </a:t>
          </a:r>
          <a:r>
            <a:rPr lang="ru-RU" sz="1200" dirty="0" err="1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0.745</cdr:x>
      <cdr:y>0</cdr:y>
    </cdr:from>
    <cdr:to>
      <cdr:x>0.93597</cdr:x>
      <cdr:y>0.17399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6131024" y="0"/>
          <a:ext cx="1571607" cy="719782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Профицит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 сумме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1232,3 </a:t>
          </a:r>
          <a:r>
            <a:rPr lang="ru-RU" sz="1200" dirty="0" err="1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0.31625</cdr:x>
      <cdr:y>0.69962</cdr:y>
    </cdr:from>
    <cdr:to>
      <cdr:x>0.38625</cdr:x>
      <cdr:y>0.77735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02632" y="2592238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0.20125</cdr:x>
      <cdr:y>0.53968</cdr:y>
    </cdr:from>
    <cdr:to>
      <cdr:x>0.31237</cdr:x>
      <cdr:y>0.66962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6184" y="2448272"/>
          <a:ext cx="914473" cy="589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25,8%)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0.44624</cdr:x>
      <cdr:y>0.71429</cdr:y>
    </cdr:from>
    <cdr:to>
      <cdr:x>0.55735</cdr:x>
      <cdr:y>0.78562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72408" y="3240360"/>
          <a:ext cx="914391" cy="323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3 %)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0.69124</cdr:x>
      <cdr:y>0.14286</cdr:y>
    </cdr:from>
    <cdr:to>
      <cdr:x>0.80235</cdr:x>
      <cdr:y>0.25947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88632" y="648072"/>
          <a:ext cx="914391" cy="529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(71,2%)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0.315</cdr:x>
      <cdr:y>0.20635</cdr:y>
    </cdr:from>
    <cdr:to>
      <cdr:x>0.40124</cdr:x>
      <cdr:y>0.38127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2288" y="936104"/>
          <a:ext cx="709721" cy="793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3600" dirty="0"/>
        </a:p>
      </cdr:txBody>
    </cdr:sp>
  </cdr:relSizeAnchor>
  <cdr:relSizeAnchor xmlns:cdr="http://schemas.openxmlformats.org/drawingml/2006/chartDrawing">
    <cdr:from>
      <cdr:x>0.53374</cdr:x>
      <cdr:y>0.60246</cdr:y>
    </cdr:from>
    <cdr:to>
      <cdr:x>0.60374</cdr:x>
      <cdr:y>0.7385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392488" y="2232248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3600" dirty="0"/>
        </a:p>
      </cdr:txBody>
    </cdr:sp>
  </cdr:relSizeAnchor>
  <cdr:relSizeAnchor xmlns:cdr="http://schemas.openxmlformats.org/drawingml/2006/chartDrawing">
    <cdr:from>
      <cdr:x>0.77874</cdr:x>
      <cdr:y>0.19434</cdr:y>
    </cdr:from>
    <cdr:to>
      <cdr:x>0.84874</cdr:x>
      <cdr:y>0.33038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408712" y="720080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3600" dirty="0"/>
        </a:p>
      </cdr:txBody>
    </cdr:sp>
  </cdr:relSizeAnchor>
  <cdr:relSizeAnchor xmlns:cdr="http://schemas.openxmlformats.org/drawingml/2006/chartDrawing">
    <cdr:from>
      <cdr:x>0.83999</cdr:x>
      <cdr:y>2.69889E-7</cdr:y>
    </cdr:from>
    <cdr:to>
      <cdr:x>0.98874</cdr:x>
      <cdr:y>0.15547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912768" y="1"/>
          <a:ext cx="12241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600" dirty="0" smtClean="0"/>
            <a:t>* </a:t>
          </a:r>
          <a:r>
            <a:rPr lang="ru-RU" sz="2000" dirty="0" err="1" smtClean="0"/>
            <a:t>тыс.руб</a:t>
          </a:r>
          <a:r>
            <a:rPr lang="ru-RU" sz="3600" dirty="0" smtClean="0"/>
            <a:t>.</a:t>
          </a:r>
          <a:endParaRPr lang="ru-RU" sz="3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BCA0DF77-A576-48BE-B4BA-5D936377D01C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2C1E48D8-2E40-4873-82AF-42CED893F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0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7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9978-C5A7-4FFA-A51D-5FD81BDB288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22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773832"/>
            <a:ext cx="6984776" cy="9269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– ЧТО ЭТО ТАКОЕ?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3861048"/>
            <a:ext cx="34563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«БЮДЖЕТ ДЛЯ ГРАЖДАН» Создан для обеспечения прозрачности и открытости бюджетного процесса в нашем районе, нацелен на получение обратной связи от граждан по интересующим их вопросам.</a:t>
            </a: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" name="Рисунок 8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5250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11560" y="1412776"/>
            <a:ext cx="7920880" cy="2232248"/>
          </a:xfrm>
          <a:prstGeom prst="roundRect">
            <a:avLst/>
          </a:prstGeom>
          <a:gradFill flip="none" rotWithShape="1">
            <a:gsLst>
              <a:gs pos="0">
                <a:schemeClr val="accent5"/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accent1">
                  <a:lumMod val="40000"/>
                  <a:lumOff val="60000"/>
                </a:schemeClr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endParaRPr lang="en-US" sz="17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«Бюджет для граждан»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– аналитический документ, разрабатываемый в целях предоставления гражданам актуальной информации о проекте  бюджета муниципального района «Забайкальский район», в формате доступном для широкого круга пользователей. В представленной информации отражено положение бюджета муниципального района «Забайкальский район» на предстоящий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2024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год и плановый период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2025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и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2026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годов. </a:t>
            </a:r>
          </a:p>
          <a:p>
            <a:endParaRPr lang="ru-RU" sz="1700" dirty="0"/>
          </a:p>
        </p:txBody>
      </p:sp>
      <p:pic>
        <p:nvPicPr>
          <p:cNvPr id="13" name="Содержимое 12" descr="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454" y="3861048"/>
            <a:ext cx="339819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268760"/>
            <a:ext cx="7416824" cy="100811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Показатели социально-экономического развития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92878839"/>
              </p:ext>
            </p:extLst>
          </p:nvPr>
        </p:nvGraphicFramePr>
        <p:xfrm>
          <a:off x="323528" y="3429001"/>
          <a:ext cx="8280920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2564904"/>
            <a:ext cx="828092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/>
              </a:rPr>
              <a:t>Объем отгруженных товаров собственного производства, выполненных работ  и услуг собственными силами</a:t>
            </a:r>
            <a:r>
              <a:rPr lang="ru-RU" sz="1600" dirty="0" smtClean="0">
                <a:effectLst/>
              </a:rPr>
              <a:t>.</a:t>
            </a:r>
            <a:endParaRPr lang="ru-RU" sz="1600" dirty="0"/>
          </a:p>
        </p:txBody>
      </p:sp>
      <p:pic>
        <p:nvPicPr>
          <p:cNvPr id="14" name="Рисунок 13" descr="чётень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1124744"/>
            <a:ext cx="813690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муниципального района «Забайкальский район» на 2023 год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5" name="Рисунок 14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195736" y="3284984"/>
            <a:ext cx="4824536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Внедрение программно – целевых методов управления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5736" y="4653136"/>
            <a:ext cx="482453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Повышение качества расходов районного бюджета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95736" y="2204864"/>
            <a:ext cx="482453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района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95736" y="4149080"/>
            <a:ext cx="48245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Долгосрочное бюджетное планирование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95736" y="5301208"/>
            <a:ext cx="482453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Оптимизация структуры расходов районного бюджета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736" y="5877272"/>
            <a:ext cx="4824536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Повышение прозрачности бюджетов и бюджетного процесса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параметры проекта бюджета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034299"/>
              </p:ext>
            </p:extLst>
          </p:nvPr>
        </p:nvGraphicFramePr>
        <p:xfrm>
          <a:off x="457200" y="1989138"/>
          <a:ext cx="8229600" cy="413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чётень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85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Доходы бюджета муниципального района 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«Забайкальский район» на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336487"/>
              </p:ext>
            </p:extLst>
          </p:nvPr>
        </p:nvGraphicFramePr>
        <p:xfrm>
          <a:off x="251520" y="2060848"/>
          <a:ext cx="82296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чётень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604"/>
            <a:ext cx="914400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50825" y="1052736"/>
            <a:ext cx="8510588" cy="115178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«Структура собственных доходов районного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бюджета на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2024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год»</a:t>
            </a:r>
          </a:p>
        </p:txBody>
      </p:sp>
      <p:pic>
        <p:nvPicPr>
          <p:cNvPr id="4" name="Рисунок 3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363874"/>
              </p:ext>
            </p:extLst>
          </p:nvPr>
        </p:nvGraphicFramePr>
        <p:xfrm>
          <a:off x="167746" y="2060848"/>
          <a:ext cx="8593667" cy="456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324333"/>
              </p:ext>
            </p:extLst>
          </p:nvPr>
        </p:nvGraphicFramePr>
        <p:xfrm>
          <a:off x="107504" y="1916832"/>
          <a:ext cx="892899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60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0" y="1123975"/>
            <a:ext cx="9144000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«Структура расходов районного бюджета на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2024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год»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569229"/>
              </p:ext>
            </p:extLst>
          </p:nvPr>
        </p:nvGraphicFramePr>
        <p:xfrm>
          <a:off x="467544" y="1844824"/>
          <a:ext cx="8232109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527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Расходы районного бюджета по программным и непрограммным мероприятиям на </a:t>
            </a:r>
            <a:r>
              <a:rPr lang="ru-RU" sz="2400" b="1" dirty="0" smtClean="0"/>
              <a:t>2024 </a:t>
            </a:r>
            <a:r>
              <a:rPr lang="ru-RU" sz="2400" b="1" dirty="0" smtClean="0"/>
              <a:t>и плановый период </a:t>
            </a:r>
            <a:r>
              <a:rPr lang="ru-RU" sz="2400" b="1" dirty="0" smtClean="0"/>
              <a:t>2025 </a:t>
            </a:r>
            <a:r>
              <a:rPr lang="ru-RU" sz="2400" b="1" dirty="0" smtClean="0"/>
              <a:t>и </a:t>
            </a:r>
            <a:r>
              <a:rPr lang="ru-RU" sz="2400" b="1" dirty="0" smtClean="0"/>
              <a:t>2026 </a:t>
            </a:r>
            <a:r>
              <a:rPr lang="ru-RU" sz="2400" b="1" dirty="0" smtClean="0"/>
              <a:t>годов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06721"/>
              </p:ext>
            </p:extLst>
          </p:nvPr>
        </p:nvGraphicFramePr>
        <p:xfrm>
          <a:off x="251520" y="1988841"/>
          <a:ext cx="8640962" cy="475252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1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2013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2024 </a:t>
                      </a:r>
                      <a:r>
                        <a:rPr lang="ru-RU" dirty="0" smtClean="0"/>
                        <a:t>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2025 </a:t>
                      </a:r>
                      <a:r>
                        <a:rPr lang="ru-RU" dirty="0" smtClean="0"/>
                        <a:t>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2026 </a:t>
                      </a:r>
                      <a:r>
                        <a:rPr lang="ru-RU" dirty="0" smtClean="0"/>
                        <a:t>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01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Расходы , всего: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787 948,6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714</a:t>
                      </a:r>
                      <a:r>
                        <a:rPr lang="ru-RU" baseline="0" dirty="0" smtClean="0"/>
                        <a:t> 757,8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706 505,5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013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99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Программные мероприятия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тыс.</a:t>
                      </a:r>
                      <a:r>
                        <a:rPr lang="ru-RU" baseline="0" dirty="0" smtClean="0"/>
                        <a:t> 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776 264,1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+mn-cs"/>
                        </a:rPr>
                        <a:t>702 985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+mn-cs"/>
                        </a:rPr>
                        <a:t>694 594,8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в %%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44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Непрограммные</a:t>
                      </a:r>
                      <a:r>
                        <a:rPr lang="ru-RU" b="1" baseline="0" dirty="0" smtClean="0"/>
                        <a:t> мероприятия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тыс. 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11 684,5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11 772,8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11 910,7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в %%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+mn-cs"/>
                        </a:rPr>
                        <a:t>1,5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+mn-cs"/>
                        </a:rPr>
                        <a:t>1,6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052736"/>
            <a:ext cx="6192688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Перечень объектов капитального строительства муниципальной собственности муниципального района «Забайкальский район», в которые осуществляются бюджетные инвестиции на </a:t>
            </a:r>
            <a:r>
              <a:rPr lang="ru-RU" sz="1400" dirty="0" smtClean="0">
                <a:latin typeface="Bookman Old Style" pitchFamily="18" charset="0"/>
              </a:rPr>
              <a:t>2024 </a:t>
            </a:r>
            <a:r>
              <a:rPr lang="ru-RU" sz="1400" dirty="0" smtClean="0">
                <a:latin typeface="Bookman Old Style" pitchFamily="18" charset="0"/>
              </a:rPr>
              <a:t>год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3" name="Рисунок 2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833938"/>
              </p:ext>
            </p:extLst>
          </p:nvPr>
        </p:nvGraphicFramePr>
        <p:xfrm>
          <a:off x="1043608" y="1796960"/>
          <a:ext cx="7632848" cy="3530417"/>
        </p:xfrm>
        <a:graphic>
          <a:graphicData uri="http://schemas.openxmlformats.org/drawingml/2006/table">
            <a:tbl>
              <a:tblPr/>
              <a:tblGrid>
                <a:gridCol w="545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7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здания МАОУ СОШ №1 пгт. Забайкальск</a:t>
                      </a:r>
                      <a:endParaRPr lang="ru-RU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здания МОУ «Даурская СОШ»</a:t>
                      </a:r>
                      <a:endParaRPr lang="ru-RU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пожарной сигнализации  МОУ «Билитуйская СОШ»</a:t>
                      </a:r>
                      <a:endParaRPr lang="ru-RU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по обеспечению требований антитеррористической защищенности объекта (территории) МОУ Харанорская  СОШ</a:t>
                      </a:r>
                      <a:endParaRPr lang="ru-RU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ru-RU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окон и полов в МОУ «Красновеликанская ООШ»</a:t>
                      </a:r>
                      <a:endParaRPr lang="ru-RU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 </a:t>
                      </a:r>
                      <a:endParaRPr lang="ru-RU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пола, замена дверей, устройство отмостки, пожароохранная сигнализация в МОУ «Степнинская ООШ»</a:t>
                      </a:r>
                      <a:endParaRPr lang="ru-RU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ru-RU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по обеспечению требований антитеррористической защищенности объекта (территории) МОУ Билитуйская  СОШ</a:t>
                      </a:r>
                      <a:endParaRPr lang="ru-RU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ru-RU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Арабатукская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НОШ – ремонт пола, замена окон</a:t>
                      </a:r>
                      <a:endParaRPr lang="ru-RU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1324" y="1885469"/>
            <a:ext cx="67151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настоящее время в Забайкальском районе функционирует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общеобразовательных учреждений, удовлетворяющее запросы граждан на образование, в которых обучается  более 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2 870 учащихся. 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Система дошкольного образования района представлена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и 1 ведомственного детских садов,  с численностью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1 134 ребенка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В 5 учреждениях  Забайкальского района дополнительного образования занимаются 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608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ребенка.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Более 1000 детей ежегодно планируется направить в  загородные оздоровительные, санаторные оздоровительные, оздоровительные с дневным пребыванием и палаточные лагеря. </a:t>
            </a:r>
          </a:p>
          <a:p>
            <a:pPr algn="just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9" name="Рисунок 8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pic>
        <p:nvPicPr>
          <p:cNvPr id="7" name="Рисунок 6" descr="content_school-uru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105361"/>
            <a:ext cx="5400600" cy="249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etskiy-s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796784"/>
            <a:ext cx="2339753" cy="177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1500174"/>
            <a:ext cx="8496374" cy="50720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772816"/>
            <a:ext cx="81845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финансам муниципального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«Забайкальский район»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пгт. Забайкальск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 Красноармейская, 40 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Председатель: Чипизубова Наталья Николаевна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Телефон: 8 (30251) 3-16-78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факс 8 (30251) 2-29-14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raifo_70088@mail.ru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приема граждан: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пт. 9:00-12:30; 14:00-18:00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Контактные телефоны: Заместитель председателя - начальник бюджетного отдела 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Картукова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Мария Сергеевна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(30251) 2-29-05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8" name="Рисунок 7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ашивка 18"/>
          <p:cNvSpPr/>
          <p:nvPr/>
        </p:nvSpPr>
        <p:spPr>
          <a:xfrm>
            <a:off x="2483768" y="5229200"/>
            <a:ext cx="4248472" cy="1008112"/>
          </a:xfrm>
          <a:prstGeom prst="chevr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2483768" y="2132856"/>
            <a:ext cx="4248472" cy="1008112"/>
          </a:xfrm>
          <a:prstGeom prst="chevr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1085835"/>
            <a:ext cx="59766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Andalus" pitchFamily="18" charset="-78"/>
              </a:rPr>
              <a:t>ВОЗМОЖНОСТИ ВЛИЯНИЯ ГРАЖДАН НА СОСТАВ БЮДЖЕТА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Andalus" pitchFamily="18" charset="-78"/>
            </a:endParaRPr>
          </a:p>
        </p:txBody>
      </p:sp>
      <p:pic>
        <p:nvPicPr>
          <p:cNvPr id="9" name="Рисунок 8" descr="_MG_94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6" y="1785123"/>
            <a:ext cx="2465816" cy="164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_MG_94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941168"/>
            <a:ext cx="2357804" cy="157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987824" y="2212122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Публичные слушания по проекту бюджета муниципального района «Забайкальский район» </a:t>
            </a:r>
          </a:p>
          <a:p>
            <a:r>
              <a:rPr lang="ru-RU" sz="1400" dirty="0" smtClean="0"/>
              <a:t>(проходят ежегодно в ноябре - декабре )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522920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Публичные слушания по отчету об исполнении бюджета муниципального района «Забайкальский район» </a:t>
            </a:r>
          </a:p>
          <a:p>
            <a:r>
              <a:rPr lang="ru-RU" sz="1500" dirty="0" smtClean="0"/>
              <a:t>(проходят ежегодно в апреле – мае ) </a:t>
            </a:r>
            <a:endParaRPr lang="ru-RU" sz="1500" dirty="0"/>
          </a:p>
        </p:txBody>
      </p:sp>
      <p:pic>
        <p:nvPicPr>
          <p:cNvPr id="16" name="Рисунок 15" descr="6aaa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1" y="1823016"/>
            <a:ext cx="2304256" cy="153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39792-original.jpeg"/>
          <p:cNvPicPr>
            <a:picLocks noChangeAspect="1"/>
          </p:cNvPicPr>
          <p:nvPr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203848" y="3445042"/>
            <a:ext cx="2833166" cy="120809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8" name="Рисунок 17" descr="20151020_20585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6596" y="4869160"/>
            <a:ext cx="230990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08467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ГРАЖДАНИН И ЕГО УЧАСТИЕ В БЮДЖЕТНОМ ПРОЦЕССЕ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251520" y="1988840"/>
            <a:ext cx="3672408" cy="93610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2060848"/>
            <a:ext cx="2088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ГРАЖДАНИН</a:t>
            </a:r>
          </a:p>
          <a:p>
            <a:pPr algn="ctr"/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ак налогоплательщик 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207362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Участвует в доходной части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13530627a4cee11cd7554ac5e9cc569.jpg.480x0_q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772816"/>
            <a:ext cx="2376264" cy="1504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Выноска со стрелкой вправо 12"/>
          <p:cNvSpPr/>
          <p:nvPr/>
        </p:nvSpPr>
        <p:spPr>
          <a:xfrm>
            <a:off x="179512" y="4653136"/>
            <a:ext cx="3672408" cy="10801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4653136"/>
            <a:ext cx="2088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ГРАЖДАНИН</a:t>
            </a:r>
          </a:p>
          <a:p>
            <a:pPr algn="ctr"/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ак получатель социальных гарантий 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4365104"/>
            <a:ext cx="345638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08" y="3656434"/>
            <a:ext cx="615440" cy="63666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16" y="4156069"/>
            <a:ext cx="615440" cy="64108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43588"/>
            <a:ext cx="634999" cy="609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74" y="6093296"/>
            <a:ext cx="616658" cy="6410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13" y="4442817"/>
            <a:ext cx="570359" cy="57035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48" y="5630462"/>
            <a:ext cx="672076" cy="6068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47" y="4797152"/>
            <a:ext cx="180022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67272"/>
            <a:ext cx="9144000" cy="417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 бюджета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РАЙОНА</a:t>
            </a:r>
            <a:endParaRPr lang="ru-RU" sz="20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24172" y="1484784"/>
            <a:ext cx="8496300" cy="0"/>
          </a:xfrm>
          <a:prstGeom prst="line">
            <a:avLst/>
          </a:prstGeom>
          <a:noFill/>
          <a:ln w="47625" cap="rnd" cmpd="sng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755576" y="4221088"/>
            <a:ext cx="7559675" cy="466725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Составление проекта бюджета </a:t>
            </a:r>
            <a:r>
              <a:rPr lang="ru-RU" sz="2400" b="1" dirty="0" smtClean="0">
                <a:solidFill>
                  <a:schemeClr val="tx1"/>
                </a:solidFill>
              </a:rPr>
              <a:t>района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611560" y="1916832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627784" y="1916832"/>
            <a:ext cx="1871662" cy="2303339"/>
          </a:xfrm>
          <a:prstGeom prst="downArrowCallout">
            <a:avLst>
              <a:gd name="adj1" fmla="val 25000"/>
              <a:gd name="adj2" fmla="val 25000"/>
              <a:gd name="adj3" fmla="val 20708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alibri" pitchFamily="34" charset="0"/>
              </a:rPr>
              <a:t>Прогноз социально-экономического развития </a:t>
            </a:r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района</a:t>
            </a:r>
            <a:endParaRPr lang="ru-RU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660232" y="1916832"/>
            <a:ext cx="1944687" cy="230400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Муниципальные программы </a:t>
            </a:r>
            <a:r>
              <a:rPr lang="ru-RU" b="1" dirty="0" smtClean="0">
                <a:solidFill>
                  <a:schemeClr val="accent2"/>
                </a:solidFill>
              </a:rPr>
              <a:t>района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716016" y="1916832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797152"/>
            <a:ext cx="1874838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7" name="Рисунок 16" descr="чётень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pic>
        <p:nvPicPr>
          <p:cNvPr id="18" name="Рисунок 17" descr="bdr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797152"/>
            <a:ext cx="214022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hernobyl-960x5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4797152"/>
            <a:ext cx="2676361" cy="174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989856"/>
            <a:ext cx="8229600" cy="71095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9" name="Рисунок 8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1613699"/>
            <a:ext cx="19442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ДОХОДЫ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лиц, доходы от использования имущества, административные, безвозмездные поступления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1613699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РАСХОДЫ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средства (социальные выплаты населению, содержание муниципальных учреждений (образование, ЖКХ, культура, молодёжная политика, физическая культура и спорт и др.), капитальное строительство и другие расходы.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4797152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ПРОФИЦИТ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832012"/>
            <a:ext cx="6336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БЮДЖЕТ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budg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860800"/>
            <a:ext cx="3291840" cy="1856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6516216" y="4758824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 то бюджет формируется с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ДЕФИЦИТОМ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616530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dt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581128"/>
            <a:ext cx="2448272" cy="1493861"/>
          </a:xfrm>
          <a:prstGeom prst="rect">
            <a:avLst/>
          </a:prstGeom>
        </p:spPr>
      </p:pic>
      <p:cxnSp>
        <p:nvCxnSpPr>
          <p:cNvPr id="26" name="Прямая со стрелкой 25"/>
          <p:cNvCxnSpPr>
            <a:stCxn id="24" idx="3"/>
            <a:endCxn id="22" idx="1"/>
          </p:cNvCxnSpPr>
          <p:nvPr/>
        </p:nvCxnSpPr>
        <p:spPr>
          <a:xfrm flipV="1">
            <a:off x="5580112" y="5282044"/>
            <a:ext cx="936104" cy="46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4" idx="1"/>
            <a:endCxn id="17" idx="3"/>
          </p:cNvCxnSpPr>
          <p:nvPr/>
        </p:nvCxnSpPr>
        <p:spPr>
          <a:xfrm rot="10800000">
            <a:off x="2195736" y="5320373"/>
            <a:ext cx="936104" cy="7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pic>
        <p:nvPicPr>
          <p:cNvPr id="6" name="Рисунок 5" descr="6-rubli-oboi-dengi-1366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736305"/>
            <a:ext cx="7251664" cy="407707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899592" y="119675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Из каких поступлений в настоящее время формируется доходная часть бюджета?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474893"/>
            <a:ext cx="187220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Доходы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бюджета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725144"/>
            <a:ext cx="2304256" cy="707886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4737338"/>
            <a:ext cx="2304256" cy="70788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4725144"/>
            <a:ext cx="2520280" cy="707886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8" y="4221088"/>
            <a:ext cx="56886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1512454" y="447311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200292" y="447311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2"/>
            <a:endCxn id="11" idx="0"/>
          </p:cNvCxnSpPr>
          <p:nvPr/>
        </p:nvCxnSpPr>
        <p:spPr>
          <a:xfrm rot="5400000">
            <a:off x="3773815" y="4083169"/>
            <a:ext cx="13083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14133591"/>
              </p:ext>
            </p:extLst>
          </p:nvPr>
        </p:nvGraphicFramePr>
        <p:xfrm>
          <a:off x="899592" y="1124744"/>
          <a:ext cx="727280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3" name="object 6"/>
          <p:cNvSpPr>
            <a:spLocks/>
          </p:cNvSpPr>
          <p:nvPr/>
        </p:nvSpPr>
        <p:spPr bwMode="auto">
          <a:xfrm>
            <a:off x="0" y="2276872"/>
            <a:ext cx="9144000" cy="647700"/>
          </a:xfrm>
          <a:custGeom>
            <a:avLst/>
            <a:gdLst>
              <a:gd name="T0" fmla="*/ 0 w 4443984"/>
              <a:gd name="T1" fmla="*/ 653510 h 646544"/>
              <a:gd name="T2" fmla="*/ 4440552 w 4443984"/>
              <a:gd name="T3" fmla="*/ 653510 h 646544"/>
              <a:gd name="T4" fmla="*/ 4440552 w 4443984"/>
              <a:gd name="T5" fmla="*/ 0 h 646544"/>
              <a:gd name="T6" fmla="*/ 0 w 4443984"/>
              <a:gd name="T7" fmla="*/ 0 h 646544"/>
              <a:gd name="T8" fmla="*/ 0 w 4443984"/>
              <a:gd name="T9" fmla="*/ 653510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15"/>
          <p:cNvSpPr txBox="1">
            <a:spLocks noChangeArrowheads="1"/>
          </p:cNvSpPr>
          <p:nvPr/>
        </p:nvSpPr>
        <p:spPr bwMode="auto">
          <a:xfrm>
            <a:off x="0" y="2564904"/>
            <a:ext cx="890371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3038" algn="ctr"/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Предоставляются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Предоставляются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финансирование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«переданных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другим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публично 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правовым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</a:p>
          <a:p>
            <a:pPr>
              <a:lnSpc>
                <a:spcPts val="1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условиях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долевого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9144000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124744"/>
            <a:ext cx="5040560" cy="10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strike="noStrike" kern="1200" cap="none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Показатели социально-экономического развития  муниципального</a:t>
            </a:r>
            <a:r>
              <a:rPr kumimoji="0" lang="ru-RU" sz="2000" b="1" i="0" strike="noStrike" kern="1200" cap="none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района «Забайкальский район»</a:t>
            </a:r>
            <a:endParaRPr kumimoji="0" lang="ru-RU" sz="2000" b="1" i="0" strike="noStrike" kern="1200" cap="none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4543916"/>
              </p:ext>
            </p:extLst>
          </p:nvPr>
        </p:nvGraphicFramePr>
        <p:xfrm>
          <a:off x="5148808" y="1357298"/>
          <a:ext cx="3995192" cy="2600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92362" y="4005064"/>
            <a:ext cx="445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effectLst/>
              </a:rPr>
              <a:t>Среднемесячная</a:t>
            </a:r>
            <a:r>
              <a:rPr lang="ru-RU" sz="1600" b="1" i="1" dirty="0" smtClean="0">
                <a:effectLst/>
              </a:rPr>
              <a:t> заработная плата  одного работающего в городе</a:t>
            </a:r>
            <a:endParaRPr lang="ru-RU" sz="1600" b="1" i="1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786" y="1124744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effectLst/>
              </a:rPr>
              <a:t>Численность работающих, тыс. чел.</a:t>
            </a:r>
            <a:endParaRPr lang="ru-RU" sz="1600" b="1" i="1" dirty="0">
              <a:effectLst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 bwMode="auto">
          <a:xfrm>
            <a:off x="2483768" y="5373216"/>
            <a:ext cx="1872208" cy="1368152"/>
          </a:xfrm>
          <a:prstGeom prst="wedgeRoundRectCallout">
            <a:avLst>
              <a:gd name="adj1" fmla="val -74526"/>
              <a:gd name="adj2" fmla="val -2661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При уровне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прожиточного минимума на 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2024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год </a:t>
            </a:r>
            <a:endParaRPr lang="ru-RU" sz="1400" b="1" u="sng" baseline="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u="sng" dirty="0" smtClean="0">
                <a:solidFill>
                  <a:schemeClr val="tx1"/>
                </a:solidFill>
                <a:latin typeface="Verdana" pitchFamily="34" charset="0"/>
              </a:rPr>
              <a:t>19 707 руб</a:t>
            </a:r>
            <a:r>
              <a:rPr lang="ru-RU" sz="1400" b="1" u="sng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713921024"/>
              </p:ext>
            </p:extLst>
          </p:nvPr>
        </p:nvGraphicFramePr>
        <p:xfrm>
          <a:off x="216391" y="2775470"/>
          <a:ext cx="4506548" cy="242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27584" y="2420888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effectLst/>
              </a:rPr>
              <a:t>Фонд оплаты труда</a:t>
            </a:r>
            <a:endParaRPr lang="ru-RU" sz="1600" b="1" i="1" dirty="0">
              <a:effectLst/>
            </a:endParaRPr>
          </a:p>
        </p:txBody>
      </p:sp>
      <p:pic>
        <p:nvPicPr>
          <p:cNvPr id="14" name="Рисунок 13" descr="produktovaya_korzi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57192"/>
            <a:ext cx="2218445" cy="1700808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2443231"/>
              </p:ext>
            </p:extLst>
          </p:nvPr>
        </p:nvGraphicFramePr>
        <p:xfrm>
          <a:off x="4499992" y="4293096"/>
          <a:ext cx="4644008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3334</TotalTime>
  <Words>1183</Words>
  <Application>Microsoft Office PowerPoint</Application>
  <PresentationFormat>Экран (4:3)</PresentationFormat>
  <Paragraphs>209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Andalus</vt:lpstr>
      <vt:lpstr>Arial</vt:lpstr>
      <vt:lpstr>Arial Cyr</vt:lpstr>
      <vt:lpstr>Bookman Old Style</vt:lpstr>
      <vt:lpstr>Calibri</vt:lpstr>
      <vt:lpstr>Courier New</vt:lpstr>
      <vt:lpstr>Times New Roman</vt:lpstr>
      <vt:lpstr>Verdana</vt:lpstr>
      <vt:lpstr>Тема Office</vt:lpstr>
      <vt:lpstr>БЮДЖЕТ ДЛЯ ГРАЖДАН – ЧТО ЭТО ТАКОЕ?</vt:lpstr>
      <vt:lpstr>Презентация PowerPoint</vt:lpstr>
      <vt:lpstr>Презентация PowerPoint</vt:lpstr>
      <vt:lpstr>Основы составления проекта бюджета РАЙОНА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проекта бюджета </vt:lpstr>
      <vt:lpstr>Доходы бюджета муниципального района  «Забайкальский район» на 2024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NN</cp:lastModifiedBy>
  <cp:revision>348</cp:revision>
  <cp:lastPrinted>2023-01-20T01:59:24Z</cp:lastPrinted>
  <dcterms:created xsi:type="dcterms:W3CDTF">2015-12-08T06:00:19Z</dcterms:created>
  <dcterms:modified xsi:type="dcterms:W3CDTF">2024-03-28T07:42:19Z</dcterms:modified>
</cp:coreProperties>
</file>